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24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xRpDvfAKUqcYylhIwUb1UMZbtamloLRb?usp=drive_lin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629175"/>
            <a:ext cx="5865693" cy="21090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{{pow_1}}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{{cap_1}}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Investment cost:	€{{b_in</a:t>
            </a:r>
            <a:r>
              <a:rPr lang="en-US" sz="900" kern="0" dirty="0">
                <a:solidFill>
                  <a:srgbClr val="020F1E"/>
                </a:solidFill>
                <a:latin typeface="Montserrat"/>
                <a:ea typeface="Sweco Sans"/>
                <a:cs typeface="Sweco Sans"/>
              </a:rPr>
              <a:t>_1</a:t>
            </a:r>
            <a:r>
              <a:rPr lang="en-US" sz="900" b="0" i="0" u="none" strike="noStrike" kern="0" cap="none" spc="0" baseline="0" dirty="0">
                <a:solidFill>
                  <a:srgbClr val="020F1E"/>
                </a:solidFill>
                <a:uFillTx/>
                <a:latin typeface="Montserrat"/>
                <a:ea typeface="Sweco Sans"/>
                <a:cs typeface="Sweco Sans"/>
              </a:rPr>
              <a:t>}} </a:t>
            </a:r>
            <a:r>
              <a:rPr lang="en-US" sz="600" b="0" i="0" u="none" strike="noStrike" kern="0" cap="none" spc="0" baseline="0" dirty="0">
                <a:solidFill>
                  <a:srgbClr val="020F1E"/>
                </a:solidFill>
                <a:uFillTx/>
                <a:latin typeface="Montserrat"/>
                <a:ea typeface="Sweco Sans"/>
                <a:cs typeface="Sweco Sans"/>
              </a:rPr>
              <a:t>(€400/kWh | Includes: battery, PCS, </a:t>
            </a:r>
            <a:r>
              <a:rPr lang="en-US" sz="600" b="0" i="0" u="none" strike="noStrike" kern="0" cap="none" spc="0" baseline="0" dirty="0" err="1">
                <a:solidFill>
                  <a:srgbClr val="020F1E"/>
                </a:solidFill>
                <a:uFillTx/>
                <a:latin typeface="Montserrat"/>
                <a:ea typeface="Sweco Sans"/>
                <a:cs typeface="Sweco Sans"/>
              </a:rPr>
              <a:t>BoP</a:t>
            </a:r>
            <a:r>
              <a:rPr lang="en-US" sz="600" b="0" i="0" u="none" strike="noStrike" kern="0" cap="none" spc="0" baseline="0" dirty="0">
                <a:solidFill>
                  <a:srgbClr val="020F1E"/>
                </a:solidFill>
                <a:uFillTx/>
                <a:latin typeface="Montserrat"/>
                <a:ea typeface="Sweco Sans"/>
                <a:cs typeface="Sweco Sans"/>
              </a:rPr>
              <a:t>. Excludes: Installation cost)</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a:t>
            </a:r>
            <a:r>
              <a:rPr lang="en-US" sz="900" kern="0" dirty="0">
                <a:solidFill>
                  <a:srgbClr val="020F1E"/>
                </a:solidFill>
                <a:latin typeface="Montserrat"/>
                <a:ea typeface="Sweco Sans"/>
                <a:cs typeface="Sweco Sans"/>
              </a:rPr>
              <a:t>{{efficiency}}</a:t>
            </a:r>
            <a:r>
              <a:rPr lang="en-US" sz="900" b="0" i="0" u="none" strike="noStrike" kern="0" cap="none" spc="0" baseline="0" dirty="0">
                <a:solidFill>
                  <a:srgbClr val="020F1E"/>
                </a:solidFill>
                <a:uFillTx/>
                <a:latin typeface="Montserrat"/>
                <a:ea typeface="Sweco Sans"/>
                <a:cs typeface="Sweco Sans"/>
              </a:rPr>
              <a:t>%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a:t>
            </a:r>
            <a:r>
              <a:rPr lang="en-US" sz="900" b="0" i="0" u="none" strike="noStrike" kern="0" cap="none" spc="0" baseline="0" dirty="0" err="1">
                <a:solidFill>
                  <a:srgbClr val="020F1E"/>
                </a:solidFill>
                <a:uFillTx/>
                <a:latin typeface="Montserrat"/>
                <a:ea typeface="Sweco Sans"/>
                <a:cs typeface="Sweco Sans"/>
              </a:rPr>
              <a:t>demand_data_range</a:t>
            </a:r>
            <a:r>
              <a:rPr lang="en-US" sz="900" kern="0" dirty="0">
                <a:solidFill>
                  <a:srgbClr val="020F1E"/>
                </a:solidFill>
                <a:latin typeface="Montserrat"/>
                <a:ea typeface="Sweco Sans"/>
                <a:cs typeface="Sweco Sans"/>
              </a:rPr>
              <a:t>}} </a:t>
            </a:r>
            <a:endParaRPr lang="en-US" sz="900" b="0" i="0" u="none" strike="noStrike" kern="0" cap="none" spc="0" baseline="0" dirty="0">
              <a:solidFill>
                <a:srgbClr val="020F1E"/>
              </a:solidFill>
              <a:uFillTx/>
              <a:latin typeface="Montserrat"/>
              <a:ea typeface="Sweco Sans"/>
              <a:cs typeface="Sweco Sans"/>
            </a:endParaRP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a:t>
            </a:r>
            <a:r>
              <a:rPr lang="en-US" sz="900" kern="0" dirty="0">
                <a:solidFill>
                  <a:srgbClr val="020F1E"/>
                </a:solidFill>
                <a:latin typeface="Montserrat"/>
                <a:ea typeface="Sweco Sans"/>
                <a:cs typeface="Sweco Sans"/>
              </a:rPr>
              <a:t>{{</a:t>
            </a:r>
            <a:r>
              <a:rPr lang="en-US" sz="900" kern="0" dirty="0" err="1">
                <a:solidFill>
                  <a:srgbClr val="020F1E"/>
                </a:solidFill>
                <a:latin typeface="Montserrat"/>
                <a:ea typeface="Sweco Sans"/>
                <a:cs typeface="Sweco Sans"/>
              </a:rPr>
              <a:t>price_data_range</a:t>
            </a:r>
            <a:r>
              <a:rPr lang="en-US" sz="900" kern="0" dirty="0">
                <a:solidFill>
                  <a:srgbClr val="020F1E"/>
                </a:solidFill>
                <a:latin typeface="Montserrat"/>
                <a:ea typeface="Sweco Sans"/>
                <a:cs typeface="Sweco Sans"/>
              </a:rPr>
              <a: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a:t>
            </a:r>
            <a:r>
              <a:rPr lang="en-US" sz="800" b="0" i="0" u="none" strike="noStrike" kern="0" cap="none" spc="0" baseline="0" dirty="0" err="1">
                <a:solidFill>
                  <a:srgbClr val="021C1E"/>
                </a:solidFill>
                <a:uFillTx/>
                <a:latin typeface="Montserrat" pitchFamily="2"/>
                <a:ea typeface="Roboto"/>
                <a:cs typeface="Roboto"/>
              </a:rPr>
              <a:t>additional_information</a:t>
            </a:r>
            <a:r>
              <a:rPr lang="en-US" sz="800" b="0" i="0" u="none" strike="noStrike" kern="0" cap="none" spc="0" baseline="0" dirty="0">
                <a:solidFill>
                  <a:srgbClr val="021C1E"/>
                </a:solidFill>
                <a:uFillTx/>
                <a:latin typeface="Montserrat" pitchFamily="2"/>
                <a:ea typeface="Roboto"/>
                <a:cs typeface="Roboto"/>
              </a:rPr>
              <a:t>}}</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909505"/>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716826" y="3927388"/>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a:t>
            </a:r>
            <a:r>
              <a:rPr lang="en-GB" sz="2000" b="1" kern="0" dirty="0">
                <a:solidFill>
                  <a:srgbClr val="004445"/>
                </a:solidFill>
                <a:latin typeface="Roboto"/>
                <a:ea typeface="Roboto"/>
                <a:cs typeface="Roboto"/>
              </a:rPr>
              <a:t>pb_b_1</a:t>
            </a:r>
            <a:r>
              <a:rPr lang="en-GB" sz="2000" b="1" i="0" u="none" strike="noStrike" kern="0" cap="none" spc="0" baseline="0" dirty="0">
                <a:solidFill>
                  <a:srgbClr val="004445"/>
                </a:solidFill>
                <a:uFillTx/>
                <a:latin typeface="Roboto"/>
                <a:ea typeface="Roboto"/>
                <a:cs typeface="Roboto"/>
              </a:rPr>
              <a:t>}} – {{</a:t>
            </a:r>
            <a:r>
              <a:rPr lang="en-GB" sz="2000" b="1" kern="0" dirty="0">
                <a:solidFill>
                  <a:srgbClr val="004445"/>
                </a:solidFill>
                <a:latin typeface="Roboto"/>
                <a:ea typeface="Roboto"/>
                <a:cs typeface="Roboto"/>
              </a:rPr>
              <a:t>pb_b_4</a:t>
            </a:r>
            <a:r>
              <a:rPr lang="en-GB" sz="2000" b="1" i="0" u="none" strike="noStrike" kern="0" cap="none" spc="0" baseline="0" dirty="0">
                <a:solidFill>
                  <a:srgbClr val="004445"/>
                </a:solidFill>
                <a:uFillTx/>
                <a:latin typeface="Roboto"/>
                <a:ea typeface="Roboto"/>
                <a:cs typeface="Roboto"/>
              </a:rPr>
              <a:t>}}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869128" y="4368247"/>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943414"/>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719328"/>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a:t>
            </a:r>
            <a:r>
              <a:rPr lang="en-GB" sz="1100" b="0" i="0" u="none" strike="noStrike" kern="0" cap="none" spc="0" baseline="0" dirty="0">
                <a:solidFill>
                  <a:srgbClr val="004445"/>
                </a:solidFill>
                <a:uFillTx/>
                <a:latin typeface="Montserrat"/>
                <a:ea typeface="Lexend Light"/>
                <a:cs typeface="Mongolian Baiti"/>
              </a:rPr>
              <a:t>{{PARB}}%</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944329"/>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V="1">
            <a:off x="425928" y="4327479"/>
            <a:ext cx="290899" cy="815974"/>
          </a:xfrm>
          <a:prstGeom prst="curvedConnector3">
            <a:avLst>
              <a:gd name="adj1" fmla="val 17858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5414952"/>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753536"/>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6104538"/>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031607" y="4376184"/>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127244" y="3935316"/>
            <a:ext cx="1976548" cy="80018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a:t>
            </a:r>
            <a:r>
              <a:rPr lang="en-GB" sz="2000" b="1" kern="0" dirty="0" err="1">
                <a:solidFill>
                  <a:srgbClr val="004445"/>
                </a:solidFill>
                <a:latin typeface="Roboto"/>
                <a:ea typeface="Roboto"/>
                <a:cs typeface="Roboto"/>
              </a:rPr>
              <a:t>ss_incr</a:t>
            </a:r>
            <a:r>
              <a:rPr lang="en-GB" sz="2000" b="1" kern="0" dirty="0">
                <a:solidFill>
                  <a:srgbClr val="004445"/>
                </a:solidFill>
                <a:latin typeface="Roboto"/>
                <a:ea typeface="Roboto"/>
                <a:cs typeface="Roboto"/>
              </a:rPr>
              <a:t>}} – {{ss_</a:t>
            </a:r>
            <a:r>
              <a:rPr lang="en-GB" sz="2000" b="1" kern="0">
                <a:solidFill>
                  <a:srgbClr val="004445"/>
                </a:solidFill>
                <a:latin typeface="Roboto"/>
                <a:ea typeface="Roboto"/>
                <a:cs typeface="Roboto"/>
              </a:rPr>
              <a:t>incr2}}x</a:t>
            </a:r>
            <a:endParaRPr lang="en-GB" sz="2000" b="1" i="0" u="none" strike="noStrike" kern="0" cap="none" spc="0" baseline="0" dirty="0">
              <a:solidFill>
                <a:srgbClr val="004445"/>
              </a:solidFill>
              <a:uFillTx/>
              <a:latin typeface="Roboto"/>
              <a:ea typeface="Roboto"/>
              <a:cs typeface="Roboto"/>
            </a:endParaRP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3425488" y="3977204"/>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a:t>
            </a:r>
            <a:r>
              <a:rPr lang="en-GB" sz="2400" b="1" i="0" u="none" strike="noStrike" kern="0" cap="none" spc="0" baseline="0" dirty="0" err="1">
                <a:solidFill>
                  <a:srgbClr val="004445"/>
                </a:solidFill>
                <a:uFillTx/>
                <a:latin typeface="Roboto" pitchFamily="2"/>
                <a:ea typeface="Roboto" pitchFamily="2"/>
                <a:cs typeface="Roboto" pitchFamily="2"/>
              </a:rPr>
              <a:t>cor_na</a:t>
            </a:r>
            <a:r>
              <a:rPr lang="en-GB" sz="2400" b="1" i="0" u="none" strike="noStrike" kern="0" cap="none" spc="0" baseline="0" dirty="0">
                <a:solidFill>
                  <a:srgbClr val="004445"/>
                </a:solidFill>
                <a:uFillTx/>
                <a:latin typeface="Roboto" pitchFamily="2"/>
                <a:ea typeface="Roboto" pitchFamily="2"/>
                <a:cs typeface="Roboto" pitchFamily="2"/>
              </a:rPr>
              <a:t>}}</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your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a:t>
            </a:r>
            <a:r>
              <a:rPr lang="en-GB" sz="1100" kern="0" dirty="0" err="1">
                <a:solidFill>
                  <a:srgbClr val="004445"/>
                </a:solidFill>
                <a:latin typeface="Roboto Light" panose="02000000000000000000" pitchFamily="2" charset="0"/>
                <a:ea typeface="Roboto Light" panose="02000000000000000000" pitchFamily="2" charset="0"/>
                <a:cs typeface="Roboto Light" panose="02000000000000000000" pitchFamily="2" charset="0"/>
              </a:rPr>
              <a:t>data_year</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data</a:t>
            </a:r>
            <a:r>
              <a:rPr lang="en-US" sz="1100" b="0" i="0" u="none" strike="noStrike" kern="0" cap="none" spc="0" baseline="0" dirty="0">
                <a:solidFill>
                  <a:srgbClr val="004445"/>
                </a:solidFill>
                <a:uFillTx/>
                <a:latin typeface="Roboto Light" pitchFamily="2"/>
                <a:ea typeface="Roboto Light" pitchFamily="2"/>
                <a:cs typeface="Roboto Light" pitchFamily="2"/>
              </a:rPr>
              <a:t>.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5368569"/>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a:t>
            </a:r>
            <a:r>
              <a:rPr lang="en-GB" sz="1100" b="0" i="0" u="none" strike="noStrike" kern="0" cap="none" spc="0" baseline="0">
                <a:solidFill>
                  <a:srgbClr val="004445"/>
                </a:solidFill>
                <a:uFillTx/>
                <a:latin typeface="Montserrat"/>
                <a:ea typeface="Lexend Light"/>
                <a:cs typeface="Lexend Light"/>
              </a:rPr>
              <a:t>	  </a:t>
            </a:r>
            <a:r>
              <a:rPr lang="en-GB" sz="1100" b="0" i="0" u="none" strike="noStrike" kern="0" cap="none" spc="0" baseline="0" dirty="0">
                <a:solidFill>
                  <a:srgbClr val="004445"/>
                </a:solidFill>
                <a:uFillTx/>
                <a:latin typeface="Montserrat"/>
                <a:ea typeface="Lexend Light"/>
                <a:cs typeface="Mongolian Baiti"/>
              </a:rPr>
              <a:t>{{PPS}}%</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6053163"/>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a:t>
            </a:r>
            <a:r>
              <a:rPr lang="en-GB" sz="1100" b="0" i="0" u="none" strike="noStrike" kern="0" cap="none" spc="0" baseline="0" dirty="0">
                <a:solidFill>
                  <a:srgbClr val="004445"/>
                </a:solidFill>
                <a:uFillTx/>
                <a:latin typeface="Montserrat"/>
                <a:ea typeface="Lexend Light"/>
                <a:cs typeface="Mongolian Baiti"/>
              </a:rPr>
              <a:t>{{PAMR}}%</a:t>
            </a:r>
            <a:endParaRPr lang="en-GB" sz="1100" b="0" i="0" u="none" strike="noStrike" kern="0" cap="none" spc="0" baseline="0" dirty="0">
              <a:solidFill>
                <a:srgbClr val="004445"/>
              </a:solidFill>
              <a:uFillTx/>
              <a:latin typeface="Montserrat"/>
              <a:ea typeface="Sweco Sans"/>
              <a:cs typeface="Sweco Sans"/>
            </a:endParaRPr>
          </a:p>
        </p:txBody>
      </p:sp>
      <p:sp>
        <p:nvSpPr>
          <p:cNvPr id="4" name="Rectangle 3">
            <a:extLst>
              <a:ext uri="{FF2B5EF4-FFF2-40B4-BE49-F238E27FC236}">
                <a16:creationId xmlns:a16="http://schemas.microsoft.com/office/drawing/2014/main" id="{9B241C27-B657-4508-52E9-DD66394D0B31}"/>
              </a:ext>
            </a:extLst>
          </p:cNvPr>
          <p:cNvSpPr/>
          <p:nvPr/>
        </p:nvSpPr>
        <p:spPr>
          <a:xfrm>
            <a:off x="3880022" y="8019535"/>
            <a:ext cx="840259" cy="2718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check</a:t>
            </a: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1487806045"/>
              </p:ext>
            </p:extLst>
          </p:nvPr>
        </p:nvGraphicFramePr>
        <p:xfrm>
          <a:off x="290861" y="2133798"/>
          <a:ext cx="6139534" cy="6550185"/>
        </p:xfrm>
        <a:graphic>
          <a:graphicData uri="http://schemas.openxmlformats.org/drawingml/2006/table">
            <a:tbl>
              <a:tblPr firstRow="1" firstCol="1" bandRow="1">
                <a:effectLst/>
              </a:tblPr>
              <a:tblGrid>
                <a:gridCol w="1162623">
                  <a:extLst>
                    <a:ext uri="{9D8B030D-6E8A-4147-A177-3AD203B41FA5}">
                      <a16:colId xmlns:a16="http://schemas.microsoft.com/office/drawing/2014/main" val="3902578259"/>
                    </a:ext>
                  </a:extLst>
                </a:gridCol>
                <a:gridCol w="814318">
                  <a:extLst>
                    <a:ext uri="{9D8B030D-6E8A-4147-A177-3AD203B41FA5}">
                      <a16:colId xmlns:a16="http://schemas.microsoft.com/office/drawing/2014/main" val="3341792674"/>
                    </a:ext>
                  </a:extLst>
                </a:gridCol>
                <a:gridCol w="830238">
                  <a:extLst>
                    <a:ext uri="{9D8B030D-6E8A-4147-A177-3AD203B41FA5}">
                      <a16:colId xmlns:a16="http://schemas.microsoft.com/office/drawing/2014/main" val="1643584864"/>
                    </a:ext>
                  </a:extLst>
                </a:gridCol>
                <a:gridCol w="873453">
                  <a:extLst>
                    <a:ext uri="{9D8B030D-6E8A-4147-A177-3AD203B41FA5}">
                      <a16:colId xmlns:a16="http://schemas.microsoft.com/office/drawing/2014/main" val="3832778860"/>
                    </a:ext>
                  </a:extLst>
                </a:gridCol>
                <a:gridCol w="706456">
                  <a:extLst>
                    <a:ext uri="{9D8B030D-6E8A-4147-A177-3AD203B41FA5}">
                      <a16:colId xmlns:a16="http://schemas.microsoft.com/office/drawing/2014/main" val="2497944465"/>
                    </a:ext>
                  </a:extLst>
                </a:gridCol>
                <a:gridCol w="876223">
                  <a:extLst>
                    <a:ext uri="{9D8B030D-6E8A-4147-A177-3AD203B41FA5}">
                      <a16:colId xmlns:a16="http://schemas.microsoft.com/office/drawing/2014/main" val="2561298221"/>
                    </a:ext>
                  </a:extLst>
                </a:gridCol>
                <a:gridCol w="876223">
                  <a:extLst>
                    <a:ext uri="{9D8B030D-6E8A-4147-A177-3AD203B41FA5}">
                      <a16:colId xmlns:a16="http://schemas.microsoft.com/office/drawing/2014/main" val="2265303153"/>
                    </a:ext>
                  </a:extLst>
                </a:gridCol>
              </a:tblGrid>
              <a:tr h="734382">
                <a:tc gridSpan="7">
                  <a:txBody>
                    <a:bodyPr/>
                    <a:lstStyle/>
                    <a:p>
                      <a:pPr lvl="0" algn="l">
                        <a:lnSpc>
                          <a:spcPct val="115000"/>
                        </a:lnSpc>
                        <a:buNone/>
                      </a:pPr>
                      <a:r>
                        <a:rPr lang="en-US" sz="1600" b="1" dirty="0">
                          <a:solidFill>
                            <a:srgbClr val="004445"/>
                          </a:solidFill>
                          <a:latin typeface="Roboto"/>
                          <a:ea typeface="Roboto"/>
                          <a:cs typeface="Roboto"/>
                        </a:rPr>
                        <a:t>Findings – {{</a:t>
                      </a:r>
                      <a:r>
                        <a:rPr lang="en-US" sz="1600" b="1" dirty="0" err="1">
                          <a:solidFill>
                            <a:srgbClr val="004445"/>
                          </a:solidFill>
                          <a:latin typeface="Roboto"/>
                          <a:ea typeface="Roboto"/>
                          <a:cs typeface="Roboto"/>
                        </a:rPr>
                        <a:t>cor_na</a:t>
                      </a:r>
                      <a:r>
                        <a:rPr lang="en-US" sz="1600" b="1" dirty="0">
                          <a:solidFill>
                            <a:srgbClr val="004445"/>
                          </a:solidFill>
                          <a:latin typeface="Roboto"/>
                          <a:ea typeface="Roboto"/>
                          <a:cs typeface="Roboto"/>
                        </a:rPr>
                        <a:t>}}</a:t>
                      </a:r>
                    </a:p>
                    <a:p>
                      <a:pPr lvl="0" algn="l">
                        <a:lnSpc>
                          <a:spcPct val="115000"/>
                        </a:lnSpc>
                        <a:buNone/>
                      </a:pPr>
                      <a:r>
                        <a:rPr lang="en-US" sz="1100" b="0" dirty="0">
                          <a:solidFill>
                            <a:srgbClr val="004445"/>
                          </a:solidFill>
                          <a:latin typeface="Montserrat"/>
                          <a:ea typeface="MS Mincho"/>
                          <a:cs typeface="Times New Roman"/>
                        </a:rPr>
                        <a:t>Average annual demand: {{</a:t>
                      </a:r>
                      <a:r>
                        <a:rPr lang="en-US" sz="1100" b="0" dirty="0" err="1">
                          <a:solidFill>
                            <a:srgbClr val="004445"/>
                          </a:solidFill>
                          <a:latin typeface="Montserrat"/>
                          <a:ea typeface="MS Mincho"/>
                          <a:cs typeface="Times New Roman"/>
                        </a:rPr>
                        <a:t>total_demand</a:t>
                      </a:r>
                      <a:r>
                        <a:rPr lang="en-US" sz="1100" b="0" dirty="0">
                          <a:solidFill>
                            <a:srgbClr val="004445"/>
                          </a:solidFill>
                          <a:latin typeface="Montserrat"/>
                          <a:ea typeface="MS Mincho"/>
                          <a:cs typeface="Times New Roman"/>
                        </a:rPr>
                        <a:t>}}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PV generation in period: {{</a:t>
                      </a:r>
                      <a:r>
                        <a:rPr lang="en-US" sz="1100" b="0" i="0" u="none" strike="noStrike" dirty="0" err="1">
                          <a:solidFill>
                            <a:srgbClr val="004445"/>
                          </a:solidFill>
                          <a:latin typeface="Montserrat"/>
                        </a:rPr>
                        <a:t>solar_mwh</a:t>
                      </a:r>
                      <a:r>
                        <a:rPr lang="en-US" sz="1100" b="0" i="0" u="none" strike="noStrike" dirty="0">
                          <a:solidFill>
                            <a:srgbClr val="004445"/>
                          </a:solidFill>
                          <a:latin typeface="Montserrat"/>
                        </a:rPr>
                        <a:t>}}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6466941"/>
                  </a:ext>
                </a:extLst>
              </a:tr>
              <a:tr h="32249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endParaRPr lang="fr-FR"/>
                    </a:p>
                  </a:txBody>
                  <a:tcPr/>
                </a:tc>
                <a:tc gridSpan="3">
                  <a:txBody>
                    <a:bodyPr/>
                    <a:lstStyle/>
                    <a:p>
                      <a:pPr lvl="0" algn="ctr">
                        <a:lnSpc>
                          <a:spcPct val="115000"/>
                        </a:lnSpc>
                        <a:buNone/>
                      </a:pPr>
                      <a:r>
                        <a:rPr lang="en-US" sz="1400" b="1" dirty="0">
                          <a:solidFill>
                            <a:srgbClr val="004445"/>
                          </a:solidFill>
                          <a:latin typeface="Montserrat"/>
                          <a:ea typeface="MS Mincho"/>
                          <a:cs typeface="Times New Roman"/>
                        </a:rPr>
                        <a:t>2025</a:t>
                      </a:r>
                      <a:endParaRPr lang="en-US" sz="14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({{cap_1}} kWh, {{pow_1}}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({{cap_2}} kWh, {{pow_2}}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({{cap_3}} kWh, {{pow_3}}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({{cap_4}} kWh, {{pow_4}}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a:solidFill>
                            <a:srgbClr val="004445"/>
                          </a:solidFill>
                          <a:latin typeface="Montserrat"/>
                          <a:ea typeface="MS Mincho"/>
                          <a:cs typeface="Times New Roman"/>
                        </a:rPr>
                        <a:t>PV installed</a:t>
                      </a:r>
                      <a:endParaRPr lang="en-US" sz="9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p>
                      <a:pPr lvl="0" algn="ctr">
                        <a:lnSpc>
                          <a:spcPct val="115000"/>
                        </a:lnSpc>
                        <a:buNone/>
                      </a:pPr>
                      <a:endParaRPr lang="en-US" sz="400" b="0">
                        <a:solidFill>
                          <a:srgbClr val="00444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a:solidFill>
                            <a:srgbClr val="004445"/>
                          </a:solidFill>
                          <a:latin typeface="Montserrat"/>
                          <a:ea typeface="MS Mincho"/>
                          <a:cs typeface="Times New Roman"/>
                        </a:rPr>
                        <a:t>PV installed</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 Ancillary Market revenues</a:t>
                      </a:r>
                      <a:endParaRPr lang="en-US" sz="4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€{{b_in_1}}</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€{{b_in_2}}</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€{{b_in_3}}</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€{{b_in_4}}</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€{{c_k_pvb_2}}/kWh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€{{c_k_pvb_4}}/kWh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€{{c_pv_bat_2}}</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€{{c_pv_bat_3}}</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€{{c_pv_bat_4}}</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€{{fcr_rev_1}}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€{{fcr_rev_3}}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€{{s_b_1}}</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€{{s_b_2}}</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€{{s_b_3}}</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€{{s_pv_3}}</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€{{s_b_4}}</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{{pb_b_2}}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{{pb_b_3}}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{{pb_b_4}}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{{cycles_1}}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{{cycles_2}}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{{cycles_3}}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{{cycles_4}}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{{charge_1}}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{{charge_2}}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{{charge_3}}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{{charge_4}}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sp>
        <p:nvSpPr>
          <p:cNvPr id="4" name="Rectangle 84">
            <a:extLst>
              <a:ext uri="{FF2B5EF4-FFF2-40B4-BE49-F238E27FC236}">
                <a16:creationId xmlns:a16="http://schemas.microsoft.com/office/drawing/2014/main" id="{A92CFF8F-2855-9530-F349-5CE4EB8AB34C}"/>
              </a:ext>
            </a:extLst>
          </p:cNvPr>
          <p:cNvSpPr/>
          <p:nvPr/>
        </p:nvSpPr>
        <p:spPr>
          <a:xfrm>
            <a:off x="585216" y="1663211"/>
            <a:ext cx="5593585" cy="149271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a:ea typeface="MS Mincho"/>
                <a:cs typeface="Calibri"/>
              </a:rPr>
              <a:t>We invite those interested to explore the batteries’ behaviour. How? Click on this </a:t>
            </a:r>
            <a:r>
              <a:rPr lang="en-GB" sz="1200" b="0" i="0" u="none" strike="noStrike" kern="0" cap="none" spc="0" baseline="0" dirty="0">
                <a:solidFill>
                  <a:srgbClr val="23A2FF"/>
                </a:solidFill>
                <a:uFillTx/>
                <a:latin typeface="Montserrat"/>
                <a:ea typeface="MS Mincho"/>
                <a:cs typeface="Calibri"/>
                <a:hlinkClick r:id="rId3">
                  <a:extLst>
                    <a:ext uri="{A12FA001-AC4F-418D-AE19-62706E023703}">
                      <ahyp:hlinkClr xmlns:ahyp="http://schemas.microsoft.com/office/drawing/2018/hyperlinkcolor" val="tx"/>
                    </a:ext>
                  </a:extLst>
                </a:hlinkClick>
              </a:rPr>
              <a:t>link here</a:t>
            </a:r>
            <a:r>
              <a:rPr lang="en-GB" sz="1200" b="0" i="0" u="none" strike="noStrike" kern="0" cap="none" spc="0" baseline="0" dirty="0">
                <a:solidFill>
                  <a:srgbClr val="23A2FF"/>
                </a:solidFill>
                <a:uFillTx/>
                <a:latin typeface="Montserrat"/>
                <a:ea typeface="MS Mincho"/>
                <a:cs typeface="Calibri"/>
              </a:rPr>
              <a:t> </a:t>
            </a:r>
            <a:r>
              <a:rPr lang="en-GB" sz="1200" b="0" i="0" u="none" strike="noStrike" kern="0" cap="none" spc="0" baseline="0" dirty="0">
                <a:solidFill>
                  <a:srgbClr val="020F1E"/>
                </a:solidFill>
                <a:uFillTx/>
                <a:latin typeface="Montserrat"/>
                <a:ea typeface="MS Mincho"/>
                <a:cs typeface="Calibri"/>
              </a:rPr>
              <a:t>and download the file you’d like to see to a good location on your computer. From there, open the HTML document (for example in your web browser) and you’ll be able to zoom in and check out what happens during every hour of the day!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pitchFamily="2"/>
                <a:ea typeface="MS Mincho" pitchFamily="49"/>
                <a:cs typeface="Times New Roman" pitchFamily="18"/>
              </a:rPr>
              <a:t>The HTML will look something like the figure below:</a:t>
            </a: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dirty="0">
              <a:solidFill>
                <a:srgbClr val="020F1E"/>
              </a:solidFill>
              <a:uFillTx/>
              <a:latin typeface="Montserrat" pitchFamily="2"/>
              <a:ea typeface="Sweco Sans"/>
              <a:cs typeface="Sweco Sans"/>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4"/>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
        <p:nvSpPr>
          <p:cNvPr id="14" name="Rectangle 13">
            <a:extLst>
              <a:ext uri="{FF2B5EF4-FFF2-40B4-BE49-F238E27FC236}">
                <a16:creationId xmlns:a16="http://schemas.microsoft.com/office/drawing/2014/main" id="{BB16E2C1-F290-FF9A-9EF7-34B995C46DA4}"/>
              </a:ext>
            </a:extLst>
          </p:cNvPr>
          <p:cNvSpPr/>
          <p:nvPr/>
        </p:nvSpPr>
        <p:spPr>
          <a:xfrm>
            <a:off x="2298358" y="1655805"/>
            <a:ext cx="840259" cy="2718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check</a:t>
            </a: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1292</Words>
  <Application>Microsoft Office PowerPoint</Application>
  <PresentationFormat>Personnalisé</PresentationFormat>
  <Paragraphs>164</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62</cp:revision>
  <dcterms:created xsi:type="dcterms:W3CDTF">2026-01-05T16:38:55Z</dcterms:created>
  <dcterms:modified xsi:type="dcterms:W3CDTF">2026-01-12T14:21:59Z</dcterms:modified>
</cp:coreProperties>
</file>